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7" r:id="rId3"/>
    <p:sldId id="258" r:id="rId4"/>
    <p:sldId id="259" r:id="rId5"/>
    <p:sldId id="265" r:id="rId6"/>
    <p:sldId id="264" r:id="rId7"/>
    <p:sldId id="260" r:id="rId8"/>
    <p:sldId id="266" r:id="rId9"/>
    <p:sldId id="267" r:id="rId10"/>
    <p:sldId id="268" r:id="rId11"/>
    <p:sldId id="261" r:id="rId12"/>
    <p:sldId id="269" r:id="rId13"/>
    <p:sldId id="272" r:id="rId14"/>
    <p:sldId id="271" r:id="rId15"/>
    <p:sldId id="262" r:id="rId16"/>
    <p:sldId id="274" r:id="rId17"/>
    <p:sldId id="275" r:id="rId18"/>
    <p:sldId id="276" r:id="rId19"/>
    <p:sldId id="277" r:id="rId20"/>
    <p:sldId id="280" r:id="rId21"/>
    <p:sldId id="281" r:id="rId22"/>
    <p:sldId id="263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4D78-6E2D-4E10-A35B-0FF1E9C7396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FE3A-3725-4A9B-A3A2-49BEE5A493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4D78-6E2D-4E10-A35B-0FF1E9C7396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FE3A-3725-4A9B-A3A2-49BEE5A493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4D78-6E2D-4E10-A35B-0FF1E9C7396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FE3A-3725-4A9B-A3A2-49BEE5A493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4D78-6E2D-4E10-A35B-0FF1E9C7396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FE3A-3725-4A9B-A3A2-49BEE5A493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4D78-6E2D-4E10-A35B-0FF1E9C7396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FE3A-3725-4A9B-A3A2-49BEE5A493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4D78-6E2D-4E10-A35B-0FF1E9C7396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FE3A-3725-4A9B-A3A2-49BEE5A493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4D78-6E2D-4E10-A35B-0FF1E9C7396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FE3A-3725-4A9B-A3A2-49BEE5A493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4D78-6E2D-4E10-A35B-0FF1E9C7396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FE3A-3725-4A9B-A3A2-49BEE5A493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4D78-6E2D-4E10-A35B-0FF1E9C7396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FE3A-3725-4A9B-A3A2-49BEE5A493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4D78-6E2D-4E10-A35B-0FF1E9C7396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FE3A-3725-4A9B-A3A2-49BEE5A493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4D78-6E2D-4E10-A35B-0FF1E9C7396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FE3A-3725-4A9B-A3A2-49BEE5A493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74D78-6E2D-4E10-A35B-0FF1E9C7396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CFE3A-3725-4A9B-A3A2-49BEE5A493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Алгоритмы сортировки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Сортировка </a:t>
            </a:r>
            <a:r>
              <a:rPr lang="ru-RU" dirty="0" smtClean="0"/>
              <a:t>выбором: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свойства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Сравнения: </a:t>
            </a:r>
            <a:r>
              <a:rPr lang="en-US" dirty="0" smtClean="0"/>
              <a:t>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r>
              <a:rPr lang="ru-RU" dirty="0" smtClean="0"/>
              <a:t>Копирования: </a:t>
            </a:r>
            <a:r>
              <a:rPr lang="en-US" dirty="0" smtClean="0"/>
              <a:t>O(N)</a:t>
            </a:r>
            <a:endParaRPr lang="ru-RU" dirty="0" smtClean="0"/>
          </a:p>
          <a:p>
            <a:r>
              <a:rPr lang="ru-RU" dirty="0" smtClean="0"/>
              <a:t>Дополнительная память: </a:t>
            </a:r>
            <a:r>
              <a:rPr lang="en-US" dirty="0" smtClean="0"/>
              <a:t>O(1)</a:t>
            </a:r>
          </a:p>
          <a:p>
            <a:r>
              <a:rPr lang="ru-RU" dirty="0" smtClean="0"/>
              <a:t>Неу</a:t>
            </a:r>
            <a:r>
              <a:rPr lang="ru-RU" dirty="0" smtClean="0"/>
              <a:t>стойчивая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Сортировка вставками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Левая часть массива содержит элементы в правильном порядке, правая - </a:t>
            </a:r>
            <a:r>
              <a:rPr lang="ru-RU" dirty="0" err="1" smtClean="0"/>
              <a:t>неотсортированные</a:t>
            </a:r>
            <a:endParaRPr lang="ru-RU" dirty="0" smtClean="0"/>
          </a:p>
          <a:p>
            <a:r>
              <a:rPr lang="ru-RU" dirty="0" smtClean="0"/>
              <a:t>На каждом проходе выполняется поиск позиции в левой части массива для вставки очередного элемента</a:t>
            </a:r>
          </a:p>
          <a:p>
            <a:r>
              <a:rPr lang="ru-RU" dirty="0" smtClean="0"/>
              <a:t>Все элементы правее вставляемого сдвигаются на одну </a:t>
            </a:r>
            <a:r>
              <a:rPr lang="ru-RU" dirty="0" smtClean="0"/>
              <a:t>позицию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Сортировка вставками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71736" y="3714752"/>
            <a:ext cx="428628" cy="64294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000364" y="3571876"/>
            <a:ext cx="428628" cy="78581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428992" y="3357562"/>
            <a:ext cx="428628" cy="10001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857620" y="2857496"/>
            <a:ext cx="428628" cy="150019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286248" y="2571744"/>
            <a:ext cx="428628" cy="178595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143504" y="2928934"/>
            <a:ext cx="428628" cy="142876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714876" y="1928802"/>
            <a:ext cx="428628" cy="242889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572132" y="2428868"/>
            <a:ext cx="428628" cy="192882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000760" y="2786058"/>
            <a:ext cx="428628" cy="157163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уга 12"/>
          <p:cNvSpPr/>
          <p:nvPr/>
        </p:nvSpPr>
        <p:spPr>
          <a:xfrm>
            <a:off x="4071934" y="4000504"/>
            <a:ext cx="1285884" cy="1143008"/>
          </a:xfrm>
          <a:prstGeom prst="arc">
            <a:avLst>
              <a:gd name="adj1" fmla="val 366900"/>
              <a:gd name="adj2" fmla="val 10431487"/>
            </a:avLst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уга 13"/>
          <p:cNvSpPr/>
          <p:nvPr/>
        </p:nvSpPr>
        <p:spPr>
          <a:xfrm>
            <a:off x="4929190" y="4071942"/>
            <a:ext cx="357190" cy="642942"/>
          </a:xfrm>
          <a:prstGeom prst="arc">
            <a:avLst>
              <a:gd name="adj1" fmla="val 366900"/>
              <a:gd name="adj2" fmla="val 10431487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уга 14"/>
          <p:cNvSpPr/>
          <p:nvPr/>
        </p:nvSpPr>
        <p:spPr>
          <a:xfrm>
            <a:off x="4071934" y="4071942"/>
            <a:ext cx="357190" cy="642942"/>
          </a:xfrm>
          <a:prstGeom prst="arc">
            <a:avLst>
              <a:gd name="adj1" fmla="val 366900"/>
              <a:gd name="adj2" fmla="val 10431487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уга 15"/>
          <p:cNvSpPr/>
          <p:nvPr/>
        </p:nvSpPr>
        <p:spPr>
          <a:xfrm>
            <a:off x="4500562" y="4071942"/>
            <a:ext cx="357190" cy="642942"/>
          </a:xfrm>
          <a:prstGeom prst="arc">
            <a:avLst>
              <a:gd name="adj1" fmla="val 366900"/>
              <a:gd name="adj2" fmla="val 10431487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Сортировка </a:t>
            </a:r>
            <a:r>
              <a:rPr lang="ru-RU" dirty="0" smtClean="0"/>
              <a:t>вставками: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алгоритм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/* для всех элементов массива */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//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– индекс текущего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элемента</a:t>
            </a:r>
          </a:p>
          <a:p>
            <a:pPr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// сохраняем значение текущего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элемента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/* справа налево для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j &lt;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*/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//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если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j-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ый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элемент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-го элемента,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//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то завершаем цикл</a:t>
            </a:r>
          </a:p>
          <a:p>
            <a:pPr>
              <a:buNone/>
            </a:pP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// копируем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j-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ый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элемент в (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+1)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ый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//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копируем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сохранённое значение в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+1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ый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элемент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20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Сортировка </a:t>
            </a:r>
            <a:r>
              <a:rPr lang="ru-RU" dirty="0" smtClean="0"/>
              <a:t>вставками: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свойства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Сравнения: </a:t>
            </a:r>
            <a:r>
              <a:rPr lang="en-US" dirty="0" smtClean="0"/>
              <a:t>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r>
              <a:rPr lang="ru-RU" dirty="0" smtClean="0"/>
              <a:t>Копирования: </a:t>
            </a:r>
            <a:r>
              <a:rPr lang="en-US" dirty="0" smtClean="0"/>
              <a:t>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ru-RU" dirty="0" smtClean="0"/>
              <a:t>Дополнительная память: </a:t>
            </a:r>
            <a:r>
              <a:rPr lang="en-US" dirty="0" smtClean="0"/>
              <a:t>O(1)</a:t>
            </a:r>
          </a:p>
          <a:p>
            <a:r>
              <a:rPr lang="ru-RU" dirty="0" smtClean="0"/>
              <a:t>Устойчивая</a:t>
            </a:r>
          </a:p>
          <a:p>
            <a:r>
              <a:rPr lang="ru-RU" dirty="0" smtClean="0"/>
              <a:t>На отсортированном массиве:</a:t>
            </a:r>
            <a:br>
              <a:rPr lang="ru-RU" dirty="0" smtClean="0"/>
            </a:br>
            <a:r>
              <a:rPr lang="ru-RU" dirty="0" smtClean="0"/>
              <a:t> Сравнения: </a:t>
            </a:r>
            <a:r>
              <a:rPr lang="en-US" dirty="0" smtClean="0"/>
              <a:t>O(N)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Копирования: </a:t>
            </a:r>
            <a:r>
              <a:rPr lang="en-US" dirty="0" smtClean="0"/>
              <a:t>O(N)</a:t>
            </a:r>
            <a:endParaRPr lang="ru-RU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Сортировка Шелла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Задана некоторая последовательность целых чисел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k</a:t>
            </a:r>
            <a:r>
              <a:rPr lang="ru-RU" dirty="0" smtClean="0"/>
              <a:t> – «смещений»</a:t>
            </a:r>
            <a:endParaRPr lang="en-US" dirty="0" smtClean="0"/>
          </a:p>
          <a:p>
            <a:r>
              <a:rPr lang="ru-RU" dirty="0" smtClean="0"/>
              <a:t>Последовательность смещений всегда заканчивается 1</a:t>
            </a:r>
          </a:p>
          <a:p>
            <a:r>
              <a:rPr lang="ru-RU" dirty="0" smtClean="0"/>
              <a:t>Каждый проход – это сортировка вставками всех массивов, полученных из исходного взятием элементов с шагом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k</a:t>
            </a:r>
            <a:endParaRPr lang="ru-RU" baseline="-25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Сортировка Шелла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Перед проходом со смещением 3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86182" y="4357694"/>
            <a:ext cx="428628" cy="1571636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929322" y="4000504"/>
            <a:ext cx="428628" cy="192882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43438" y="3571876"/>
            <a:ext cx="428628" cy="23574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357950" y="4500570"/>
            <a:ext cx="428628" cy="142876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500694" y="3000372"/>
            <a:ext cx="428628" cy="292895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072066" y="4500570"/>
            <a:ext cx="428628" cy="142876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214810" y="4143380"/>
            <a:ext cx="428628" cy="178595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071670" y="5286388"/>
            <a:ext cx="428628" cy="64294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928926" y="4000504"/>
            <a:ext cx="428628" cy="192882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357554" y="4786322"/>
            <a:ext cx="428628" cy="114300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500298" y="3357562"/>
            <a:ext cx="428628" cy="257176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Сортировка Шелла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После прохода со смещением 3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72066" y="4357694"/>
            <a:ext cx="428628" cy="1571636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43438" y="4000504"/>
            <a:ext cx="428628" cy="192882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929322" y="3571876"/>
            <a:ext cx="428628" cy="23574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500298" y="4500570"/>
            <a:ext cx="428628" cy="142876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500694" y="3000372"/>
            <a:ext cx="428628" cy="292895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786182" y="4500570"/>
            <a:ext cx="428628" cy="142876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928926" y="4143380"/>
            <a:ext cx="428628" cy="178595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071670" y="5286388"/>
            <a:ext cx="428628" cy="64294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214810" y="4000504"/>
            <a:ext cx="428628" cy="192882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357554" y="4786322"/>
            <a:ext cx="428628" cy="114300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357950" y="3357562"/>
            <a:ext cx="428628" cy="257176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Сортировка </a:t>
            </a:r>
            <a:r>
              <a:rPr lang="ru-RU" dirty="0" smtClean="0"/>
              <a:t>Шелла: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алгоритм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for (/* 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для всех значений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h</a:t>
            </a:r>
            <a:r>
              <a:rPr lang="en-US" sz="1600" b="1" baseline="-25000" dirty="0" err="1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*/)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h – 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текущее значение шага</a:t>
            </a:r>
            <a:endParaRPr lang="ru-RU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nn-NO" sz="16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nn-NO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/* 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для всех элементов массива 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*/</a:t>
            </a:r>
            <a:r>
              <a:rPr lang="nn-NO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nn-NO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– индекс текущего элемента</a:t>
            </a:r>
          </a:p>
          <a:p>
            <a:pPr>
              <a:buNone/>
            </a:pP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// сохраняем значение текущего элемента</a:t>
            </a:r>
          </a:p>
          <a:p>
            <a:pPr>
              <a:buNone/>
            </a:pP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/* справа налево для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j &lt;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с шагом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*/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ru-RU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если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j-</a:t>
            </a:r>
            <a:r>
              <a:rPr lang="ru-RU" sz="1600" b="1" dirty="0" err="1" smtClean="0">
                <a:latin typeface="Courier New" pitchFamily="49" charset="0"/>
                <a:cs typeface="Courier New" pitchFamily="49" charset="0"/>
              </a:rPr>
              <a:t>ый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элемент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&lt;=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-го элемента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то 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завершаем цикл</a:t>
            </a:r>
          </a:p>
          <a:p>
            <a:pPr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// копируем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j-</a:t>
            </a:r>
            <a:r>
              <a:rPr lang="ru-RU" sz="1600" b="1" dirty="0" err="1" smtClean="0">
                <a:latin typeface="Courier New" pitchFamily="49" charset="0"/>
                <a:cs typeface="Courier New" pitchFamily="49" charset="0"/>
              </a:rPr>
              <a:t>ый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элемент в (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ru-RU" sz="1600" b="1" dirty="0" err="1" smtClean="0">
                <a:latin typeface="Courier New" pitchFamily="49" charset="0"/>
                <a:cs typeface="Courier New" pitchFamily="49" charset="0"/>
              </a:rPr>
              <a:t>ый</a:t>
            </a:r>
            <a:endParaRPr lang="ru-RU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ru-RU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// копируем сохранённое значение в (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ru-RU" sz="1600" b="1" dirty="0" err="1" smtClean="0">
                <a:latin typeface="Courier New" pitchFamily="49" charset="0"/>
                <a:cs typeface="Courier New" pitchFamily="49" charset="0"/>
              </a:rPr>
              <a:t>ый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элемент</a:t>
            </a:r>
          </a:p>
          <a:p>
            <a:pPr>
              <a:buNone/>
            </a:pP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16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Сортировка </a:t>
            </a:r>
            <a:r>
              <a:rPr lang="ru-RU" dirty="0" smtClean="0"/>
              <a:t>Шелла: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свойства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2143116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122"/>
                <a:gridCol w="27574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Последовательность смещений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Время работы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1 </a:t>
                      </a: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…  N/8,  N/4,  N/2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O(N</a:t>
                      </a:r>
                      <a:r>
                        <a:rPr lang="en-US" baseline="300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1,</a:t>
                      </a: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</a:rPr>
                        <a:t> 3, 7, 15, 31, … 2</a:t>
                      </a:r>
                      <a:r>
                        <a:rPr lang="en-US" baseline="30000" dirty="0" smtClean="0">
                          <a:solidFill>
                            <a:sysClr val="windowText" lastClr="000000"/>
                          </a:solidFill>
                        </a:rPr>
                        <a:t>k</a:t>
                      </a: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</a:rPr>
                        <a:t> - 1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O(N</a:t>
                      </a:r>
                      <a:r>
                        <a:rPr lang="en-US" baseline="30000" dirty="0" smtClean="0">
                          <a:solidFill>
                            <a:sysClr val="windowText" lastClr="000000"/>
                          </a:solidFill>
                        </a:rPr>
                        <a:t>3/2</a:t>
                      </a: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1, 8, 23, 77, … 4</a:t>
                      </a:r>
                      <a:r>
                        <a:rPr lang="en-US" baseline="30000" dirty="0" smtClean="0">
                          <a:solidFill>
                            <a:sysClr val="windowText" lastClr="000000"/>
                          </a:solidFill>
                        </a:rPr>
                        <a:t>k</a:t>
                      </a: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 + 3*2</a:t>
                      </a:r>
                      <a:r>
                        <a:rPr lang="en-US" baseline="30000" dirty="0" smtClean="0">
                          <a:solidFill>
                            <a:sysClr val="windowText" lastClr="000000"/>
                          </a:solidFill>
                        </a:rPr>
                        <a:t>k-1</a:t>
                      </a: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 + 1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O(N</a:t>
                      </a:r>
                      <a:r>
                        <a:rPr lang="en-US" baseline="30000" dirty="0" smtClean="0">
                          <a:solidFill>
                            <a:sysClr val="windowText" lastClr="000000"/>
                          </a:solidFill>
                        </a:rPr>
                        <a:t>4/3</a:t>
                      </a: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1, 2, 3, 4, 6, …</a:t>
                      </a: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</a:rPr>
                        <a:t> 2</a:t>
                      </a:r>
                      <a:r>
                        <a:rPr lang="en-US" baseline="30000" dirty="0" smtClean="0">
                          <a:solidFill>
                            <a:sysClr val="windowText" lastClr="000000"/>
                          </a:solidFill>
                        </a:rPr>
                        <a:t>p</a:t>
                      </a: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r>
                        <a:rPr lang="en-US" baseline="30000" dirty="0" smtClean="0">
                          <a:solidFill>
                            <a:sysClr val="windowText" lastClr="000000"/>
                          </a:solidFill>
                        </a:rPr>
                        <a:t>q</a:t>
                      </a:r>
                      <a:endParaRPr lang="ru-RU" baseline="30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O(N(log N)</a:t>
                      </a:r>
                      <a:r>
                        <a:rPr lang="en-US" baseline="300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1, 4, 10, 23, 57, 132, 301, 701, 1750 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-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Характеристики сортировок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Количество операций сравнения</a:t>
            </a:r>
          </a:p>
          <a:p>
            <a:r>
              <a:rPr lang="ru-RU" dirty="0" smtClean="0"/>
              <a:t>Количество операций копирования</a:t>
            </a:r>
          </a:p>
          <a:p>
            <a:r>
              <a:rPr lang="ru-RU" dirty="0" smtClean="0"/>
              <a:t>Использование дополнительной памяти</a:t>
            </a:r>
          </a:p>
          <a:p>
            <a:r>
              <a:rPr lang="ru-RU" dirty="0" smtClean="0"/>
              <a:t>Устойчивость (сохранение порядка эквивалентных элементов)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Бинарный поиск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Используется для поиска </a:t>
            </a:r>
            <a:r>
              <a:rPr lang="ru-RU" dirty="0" smtClean="0"/>
              <a:t>элемента с заданным значением </a:t>
            </a:r>
            <a:r>
              <a:rPr lang="ru-RU" dirty="0" smtClean="0"/>
              <a:t>в отсортированном массиве</a:t>
            </a:r>
          </a:p>
          <a:p>
            <a:r>
              <a:rPr lang="ru-RU" dirty="0" smtClean="0"/>
              <a:t>Время работы: </a:t>
            </a:r>
            <a:r>
              <a:rPr lang="en-US" dirty="0" smtClean="0"/>
              <a:t>O(log N)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Бинарный </a:t>
            </a:r>
            <a:r>
              <a:rPr lang="ru-RU" dirty="0" smtClean="0"/>
              <a:t>поиск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ru-RU" dirty="0" smtClean="0"/>
              <a:t>возможные варианты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Замкнутый интервал: </a:t>
            </a:r>
            <a:r>
              <a:rPr lang="en-US" dirty="0" smtClean="0"/>
              <a:t>[A, B]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Незамкнутый интервал: </a:t>
            </a:r>
            <a:r>
              <a:rPr lang="en-US" dirty="0" smtClean="0"/>
              <a:t>[</a:t>
            </a:r>
            <a:r>
              <a:rPr lang="en-US" dirty="0" smtClean="0"/>
              <a:t>A, </a:t>
            </a:r>
            <a:r>
              <a:rPr lang="en-US" dirty="0" smtClean="0"/>
              <a:t>B</a:t>
            </a:r>
            <a:r>
              <a:rPr lang="ru-RU" dirty="0" smtClean="0"/>
              <a:t>),  (</a:t>
            </a:r>
            <a:r>
              <a:rPr lang="en-US" dirty="0" smtClean="0"/>
              <a:t>A</a:t>
            </a:r>
            <a:r>
              <a:rPr lang="en-US" dirty="0" smtClean="0"/>
              <a:t>, B</a:t>
            </a:r>
            <a:r>
              <a:rPr lang="en-US" dirty="0" smtClean="0"/>
              <a:t>]</a:t>
            </a:r>
            <a:endParaRPr lang="ru-RU" dirty="0" smtClean="0"/>
          </a:p>
          <a:p>
            <a:r>
              <a:rPr lang="ru-RU" dirty="0" smtClean="0"/>
              <a:t>Разбиение интервала на три части:</a:t>
            </a:r>
            <a:br>
              <a:rPr lang="ru-RU" dirty="0" smtClean="0"/>
            </a:br>
            <a:r>
              <a:rPr lang="en-US" dirty="0" smtClean="0"/>
              <a:t>[A, M</a:t>
            </a:r>
            <a:r>
              <a:rPr lang="ru-RU" dirty="0" smtClean="0"/>
              <a:t> - 1</a:t>
            </a:r>
            <a:r>
              <a:rPr lang="en-US" dirty="0" smtClean="0"/>
              <a:t>],</a:t>
            </a:r>
            <a:r>
              <a:rPr lang="ru-RU" dirty="0" smtClean="0"/>
              <a:t> </a:t>
            </a:r>
            <a:r>
              <a:rPr lang="en-US" dirty="0" smtClean="0"/>
              <a:t>[M], [M + 1, B]</a:t>
            </a:r>
            <a:br>
              <a:rPr lang="en-US" dirty="0" smtClean="0"/>
            </a:br>
            <a:r>
              <a:rPr lang="ru-RU" dirty="0" smtClean="0"/>
              <a:t>Разбиение </a:t>
            </a:r>
            <a:r>
              <a:rPr lang="ru-RU" dirty="0" smtClean="0"/>
              <a:t>интервала на две части:</a:t>
            </a:r>
            <a:br>
              <a:rPr lang="ru-RU" dirty="0" smtClean="0"/>
            </a:br>
            <a:r>
              <a:rPr lang="en-US" dirty="0" smtClean="0"/>
              <a:t>[A, </a:t>
            </a:r>
            <a:r>
              <a:rPr lang="en-US" dirty="0" smtClean="0"/>
              <a:t>M),  </a:t>
            </a:r>
            <a:r>
              <a:rPr lang="en-US" dirty="0" smtClean="0"/>
              <a:t>[</a:t>
            </a:r>
            <a:r>
              <a:rPr lang="en-US" dirty="0" smtClean="0"/>
              <a:t>M, B)</a:t>
            </a:r>
          </a:p>
          <a:p>
            <a:r>
              <a:rPr lang="ru-RU" dirty="0" smtClean="0"/>
              <a:t>При наличии нескольких одинаковых элементов:</a:t>
            </a:r>
            <a:br>
              <a:rPr lang="ru-RU" dirty="0" smtClean="0"/>
            </a:br>
            <a:r>
              <a:rPr lang="ru-RU" dirty="0" smtClean="0"/>
              <a:t>поиск первого</a:t>
            </a:r>
            <a:br>
              <a:rPr lang="ru-RU" dirty="0" smtClean="0"/>
            </a:br>
            <a:r>
              <a:rPr lang="ru-RU" dirty="0" smtClean="0"/>
              <a:t>поиск последнего</a:t>
            </a:r>
            <a:br>
              <a:rPr lang="ru-RU" dirty="0" smtClean="0"/>
            </a:br>
            <a:r>
              <a:rPr lang="ru-RU" dirty="0" smtClean="0"/>
              <a:t>поиск любого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Бинарный </a:t>
            </a:r>
            <a:r>
              <a:rPr lang="ru-RU" dirty="0" smtClean="0"/>
              <a:t>поиск</a:t>
            </a:r>
            <a:br>
              <a:rPr lang="ru-RU" dirty="0" smtClean="0"/>
            </a:br>
            <a:r>
              <a:rPr lang="ru-RU" sz="4000" dirty="0" smtClean="0"/>
              <a:t>( </a:t>
            </a:r>
            <a:r>
              <a:rPr lang="en-US" sz="4000" dirty="0" smtClean="0"/>
              <a:t>[A,B], 3 </a:t>
            </a:r>
            <a:r>
              <a:rPr lang="ru-RU" sz="4000" dirty="0" smtClean="0"/>
              <a:t>части, поиск любого )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first = 0;</a:t>
            </a:r>
          </a:p>
          <a:p>
            <a:pPr>
              <a:buNone/>
            </a:pP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last = n – 1;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while (first &lt;= last)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mid = (first + last) / 2;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if (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[mid] == x)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   return mid;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else if (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[mid] &lt; x)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   first = mid + 1;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else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   last = mid – 1;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return -1;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Бинарный </a:t>
            </a:r>
            <a:r>
              <a:rPr lang="ru-RU" dirty="0" smtClean="0"/>
              <a:t>поиск</a:t>
            </a:r>
            <a:br>
              <a:rPr lang="ru-RU" dirty="0" smtClean="0"/>
            </a:br>
            <a:r>
              <a:rPr lang="ru-RU" sz="4000" dirty="0" smtClean="0"/>
              <a:t> ( </a:t>
            </a:r>
            <a:r>
              <a:rPr lang="en-US" sz="4000" dirty="0" smtClean="0"/>
              <a:t>[A,B</a:t>
            </a:r>
            <a:r>
              <a:rPr lang="ru-RU" sz="4000" dirty="0" smtClean="0"/>
              <a:t>)</a:t>
            </a:r>
            <a:r>
              <a:rPr lang="en-US" sz="4000" dirty="0" smtClean="0"/>
              <a:t>, </a:t>
            </a:r>
            <a:r>
              <a:rPr lang="ru-RU" sz="4000" dirty="0" smtClean="0"/>
              <a:t>2</a:t>
            </a:r>
            <a:r>
              <a:rPr lang="en-US" sz="4000" dirty="0" smtClean="0"/>
              <a:t> </a:t>
            </a:r>
            <a:r>
              <a:rPr lang="ru-RU" sz="4000" dirty="0" smtClean="0"/>
              <a:t>части, поиск </a:t>
            </a:r>
            <a:r>
              <a:rPr lang="ru-RU" sz="4000" dirty="0" smtClean="0"/>
              <a:t>последнего </a:t>
            </a:r>
            <a:r>
              <a:rPr lang="ru-RU" sz="4000" dirty="0" smtClean="0"/>
              <a:t>)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first =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0;</a:t>
            </a:r>
            <a:endParaRPr lang="en-US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last =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n;</a:t>
            </a:r>
            <a:endParaRPr lang="en-US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while (first + 1 &lt; last)</a:t>
            </a:r>
          </a:p>
          <a:p>
            <a:pPr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mid = first + (last - first) / 2;</a:t>
            </a:r>
          </a:p>
          <a:p>
            <a:pPr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  if (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[mid] &lt;= x)</a:t>
            </a:r>
          </a:p>
          <a:p>
            <a:pPr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     first =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mid;</a:t>
            </a:r>
            <a:endParaRPr lang="en-US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  else</a:t>
            </a:r>
          </a:p>
          <a:p>
            <a:pPr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     last = mid;</a:t>
            </a:r>
          </a:p>
          <a:p>
            <a:pPr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return (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[first] == x) ? first : -1;</a:t>
            </a:r>
          </a:p>
          <a:p>
            <a:pPr>
              <a:buNone/>
            </a:pPr>
            <a:endParaRPr lang="ru-RU" sz="2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Устойчивость сортировки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Исходные данные:</a:t>
            </a:r>
            <a:br>
              <a:rPr lang="ru-RU" dirty="0" smtClean="0"/>
            </a:br>
            <a:r>
              <a:rPr lang="ru-RU" dirty="0" smtClean="0"/>
              <a:t> (2,</a:t>
            </a:r>
            <a:r>
              <a:rPr lang="ru-RU" dirty="0" smtClean="0">
                <a:solidFill>
                  <a:srgbClr val="FF0000"/>
                </a:solidFill>
              </a:rPr>
              <a:t>2</a:t>
            </a:r>
            <a:r>
              <a:rPr lang="ru-RU" dirty="0" smtClean="0"/>
              <a:t>) (2,</a:t>
            </a:r>
            <a:r>
              <a:rPr lang="ru-RU" dirty="0" smtClean="0">
                <a:solidFill>
                  <a:srgbClr val="FF0000"/>
                </a:solidFill>
              </a:rPr>
              <a:t>1</a:t>
            </a:r>
            <a:r>
              <a:rPr lang="ru-RU" dirty="0" smtClean="0"/>
              <a:t>) (3,2) (1,3) (2,</a:t>
            </a:r>
            <a:r>
              <a:rPr lang="ru-RU" dirty="0" smtClean="0">
                <a:solidFill>
                  <a:srgbClr val="FF0000"/>
                </a:solidFill>
              </a:rPr>
              <a:t>3</a:t>
            </a:r>
            <a:r>
              <a:rPr lang="ru-RU" dirty="0" smtClean="0"/>
              <a:t>)</a:t>
            </a:r>
          </a:p>
          <a:p>
            <a:r>
              <a:rPr lang="ru-RU" dirty="0" smtClean="0"/>
              <a:t>Устойчивая сортировка:</a:t>
            </a:r>
            <a:br>
              <a:rPr lang="ru-RU" dirty="0" smtClean="0"/>
            </a:br>
            <a:r>
              <a:rPr lang="ru-RU" dirty="0" smtClean="0"/>
              <a:t> (1,3) (2,</a:t>
            </a:r>
            <a:r>
              <a:rPr lang="ru-RU" dirty="0" smtClean="0">
                <a:solidFill>
                  <a:srgbClr val="FF0000"/>
                </a:solidFill>
              </a:rPr>
              <a:t>2</a:t>
            </a:r>
            <a:r>
              <a:rPr lang="ru-RU" dirty="0" smtClean="0"/>
              <a:t>) (2,</a:t>
            </a:r>
            <a:r>
              <a:rPr lang="ru-RU" dirty="0" smtClean="0">
                <a:solidFill>
                  <a:srgbClr val="FF0000"/>
                </a:solidFill>
              </a:rPr>
              <a:t>1</a:t>
            </a:r>
            <a:r>
              <a:rPr lang="ru-RU" dirty="0" smtClean="0"/>
              <a:t>) (2,</a:t>
            </a:r>
            <a:r>
              <a:rPr lang="ru-RU" dirty="0" smtClean="0">
                <a:solidFill>
                  <a:srgbClr val="FF0000"/>
                </a:solidFill>
              </a:rPr>
              <a:t>3</a:t>
            </a:r>
            <a:r>
              <a:rPr lang="ru-RU" dirty="0" smtClean="0"/>
              <a:t>) (3,2)</a:t>
            </a:r>
          </a:p>
          <a:p>
            <a:r>
              <a:rPr lang="ru-RU" dirty="0" smtClean="0"/>
              <a:t>Неустойчивая сортировка:</a:t>
            </a:r>
            <a:br>
              <a:rPr lang="ru-RU" dirty="0" smtClean="0"/>
            </a:br>
            <a:r>
              <a:rPr lang="ru-RU" dirty="0" smtClean="0"/>
              <a:t> (1,3) (2,</a:t>
            </a:r>
            <a:r>
              <a:rPr lang="ru-RU" dirty="0" smtClean="0">
                <a:solidFill>
                  <a:srgbClr val="FF0000"/>
                </a:solidFill>
              </a:rPr>
              <a:t>2</a:t>
            </a:r>
            <a:r>
              <a:rPr lang="ru-RU" dirty="0" smtClean="0"/>
              <a:t>) (2,</a:t>
            </a:r>
            <a:r>
              <a:rPr lang="ru-RU" dirty="0" smtClean="0">
                <a:solidFill>
                  <a:srgbClr val="FF0000"/>
                </a:solidFill>
              </a:rPr>
              <a:t>3</a:t>
            </a:r>
            <a:r>
              <a:rPr lang="ru-RU" dirty="0" smtClean="0"/>
              <a:t>) (2,</a:t>
            </a:r>
            <a:r>
              <a:rPr lang="ru-RU" dirty="0" smtClean="0">
                <a:solidFill>
                  <a:srgbClr val="FF0000"/>
                </a:solidFill>
              </a:rPr>
              <a:t>1</a:t>
            </a:r>
            <a:r>
              <a:rPr lang="ru-RU" dirty="0" smtClean="0"/>
              <a:t>) (3,2)</a:t>
            </a:r>
            <a:br>
              <a:rPr lang="ru-RU" dirty="0" smtClean="0"/>
            </a:br>
            <a:r>
              <a:rPr lang="ru-RU" dirty="0" smtClean="0"/>
              <a:t> (1,3) (2,</a:t>
            </a:r>
            <a:r>
              <a:rPr lang="ru-RU" dirty="0" smtClean="0">
                <a:solidFill>
                  <a:srgbClr val="FF0000"/>
                </a:solidFill>
              </a:rPr>
              <a:t>3</a:t>
            </a:r>
            <a:r>
              <a:rPr lang="ru-RU" dirty="0" smtClean="0"/>
              <a:t>) (2,</a:t>
            </a:r>
            <a:r>
              <a:rPr lang="ru-RU" dirty="0" smtClean="0">
                <a:solidFill>
                  <a:srgbClr val="FF0000"/>
                </a:solidFill>
              </a:rPr>
              <a:t>2</a:t>
            </a:r>
            <a:r>
              <a:rPr lang="ru-RU" dirty="0" smtClean="0"/>
              <a:t>) (2,</a:t>
            </a:r>
            <a:r>
              <a:rPr lang="ru-RU" dirty="0" smtClean="0">
                <a:solidFill>
                  <a:srgbClr val="FF0000"/>
                </a:solidFill>
              </a:rPr>
              <a:t>1</a:t>
            </a:r>
            <a:r>
              <a:rPr lang="ru-RU" dirty="0" smtClean="0"/>
              <a:t>) (3,2)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Сортировка пузырьком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каждом проходе меняются местами соседние элементы, идущие в неправильном порядке</a:t>
            </a:r>
          </a:p>
          <a:p>
            <a:r>
              <a:rPr lang="ru-RU" dirty="0" smtClean="0"/>
              <a:t>Проходы производятся до тех пор, пока не останется таких элементов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Сортировка </a:t>
            </a:r>
            <a:r>
              <a:rPr lang="ru-RU" dirty="0" smtClean="0"/>
              <a:t>пузырьком:</a:t>
            </a:r>
            <a:br>
              <a:rPr lang="ru-RU" dirty="0" smtClean="0"/>
            </a:br>
            <a:r>
              <a:rPr lang="ru-RU" dirty="0" smtClean="0"/>
              <a:t>алгоритм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while (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/* есть элементы, идущие не по порядку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*/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/* для всех элементов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массива */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если два соседних элемента</a:t>
            </a:r>
          </a:p>
          <a:p>
            <a:pPr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// нарушают порядок, меняем их местами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Сортировка </a:t>
            </a:r>
            <a:r>
              <a:rPr lang="ru-RU" dirty="0" smtClean="0"/>
              <a:t>пузырьком:</a:t>
            </a:r>
            <a:br>
              <a:rPr lang="ru-RU" dirty="0" smtClean="0"/>
            </a:br>
            <a:r>
              <a:rPr lang="ru-RU" dirty="0" smtClean="0"/>
              <a:t>свойства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Сравнения: </a:t>
            </a:r>
            <a:r>
              <a:rPr lang="en-US" dirty="0" smtClean="0"/>
              <a:t>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r>
              <a:rPr lang="ru-RU" dirty="0" smtClean="0"/>
              <a:t>Копирования: </a:t>
            </a:r>
            <a:r>
              <a:rPr lang="en-US" dirty="0" smtClean="0"/>
              <a:t>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ru-RU" dirty="0" smtClean="0"/>
              <a:t>Дополнительная память: </a:t>
            </a:r>
            <a:r>
              <a:rPr lang="en-US" dirty="0" smtClean="0"/>
              <a:t>O(1)</a:t>
            </a:r>
          </a:p>
          <a:p>
            <a:r>
              <a:rPr lang="ru-RU" dirty="0" smtClean="0"/>
              <a:t>Устойчивая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Сортировка выбором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Левая часть массива содержит уже отсортированные элементы, правая - </a:t>
            </a:r>
            <a:r>
              <a:rPr lang="ru-RU" dirty="0" err="1" smtClean="0"/>
              <a:t>неотсортированные</a:t>
            </a:r>
            <a:endParaRPr lang="ru-RU" dirty="0" smtClean="0"/>
          </a:p>
          <a:p>
            <a:r>
              <a:rPr lang="ru-RU" dirty="0" smtClean="0"/>
              <a:t>На каждом проходе выполняется поиск минимального элемента среди оставшихся</a:t>
            </a:r>
          </a:p>
          <a:p>
            <a:r>
              <a:rPr lang="ru-RU" dirty="0" smtClean="0"/>
              <a:t>Найденный элемент добавляется в конец левой части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Сортировка выбором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71736" y="3714752"/>
            <a:ext cx="428628" cy="64294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000364" y="3571876"/>
            <a:ext cx="428628" cy="78581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428992" y="3500438"/>
            <a:ext cx="428628" cy="857256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857620" y="3286124"/>
            <a:ext cx="428628" cy="107157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286248" y="2571744"/>
            <a:ext cx="428628" cy="178595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143504" y="2928934"/>
            <a:ext cx="428628" cy="142876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714876" y="1928802"/>
            <a:ext cx="428628" cy="242889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572132" y="2428868"/>
            <a:ext cx="428628" cy="192882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000760" y="2786058"/>
            <a:ext cx="428628" cy="157163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уга 12"/>
          <p:cNvSpPr/>
          <p:nvPr/>
        </p:nvSpPr>
        <p:spPr>
          <a:xfrm>
            <a:off x="4500562" y="4000504"/>
            <a:ext cx="857256" cy="928694"/>
          </a:xfrm>
          <a:prstGeom prst="arc">
            <a:avLst>
              <a:gd name="adj1" fmla="val 366900"/>
              <a:gd name="adj2" fmla="val 10431487"/>
            </a:avLst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Сортировка </a:t>
            </a:r>
            <a:r>
              <a:rPr lang="ru-RU" dirty="0" smtClean="0"/>
              <a:t>выбором :</a:t>
            </a:r>
            <a:br>
              <a:rPr lang="ru-RU" dirty="0" smtClean="0"/>
            </a:br>
            <a:r>
              <a:rPr lang="ru-RU" dirty="0" smtClean="0"/>
              <a:t>алгоритм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/* для всех элементов массива */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– индекс текущего элемента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/* для всех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j &gt;=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*/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ищем индекс наименьшего элемента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// среди всех оставшихся элементов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j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–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индекс наименьшего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элемента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// меняем местами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ый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и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ый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элементы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20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777</Words>
  <Application>Microsoft Office PowerPoint</Application>
  <PresentationFormat>Экран (4:3)</PresentationFormat>
  <Paragraphs>149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Алгоритмы сортировки</vt:lpstr>
      <vt:lpstr>Характеристики сортировок</vt:lpstr>
      <vt:lpstr>Устойчивость сортировки</vt:lpstr>
      <vt:lpstr>Сортировка пузырьком</vt:lpstr>
      <vt:lpstr>Сортировка пузырьком: алгоритм</vt:lpstr>
      <vt:lpstr>Сортировка пузырьком: свойства</vt:lpstr>
      <vt:lpstr>Сортировка выбором</vt:lpstr>
      <vt:lpstr>Сортировка выбором</vt:lpstr>
      <vt:lpstr>Сортировка выбором : алгоритм</vt:lpstr>
      <vt:lpstr>Сортировка выбором: свойства</vt:lpstr>
      <vt:lpstr>Сортировка вставками</vt:lpstr>
      <vt:lpstr>Сортировка вставками</vt:lpstr>
      <vt:lpstr>Сортировка вставками: алгоритм</vt:lpstr>
      <vt:lpstr>Сортировка вставками: свойства</vt:lpstr>
      <vt:lpstr>Сортировка Шелла</vt:lpstr>
      <vt:lpstr>Сортировка Шелла</vt:lpstr>
      <vt:lpstr>Сортировка Шелла</vt:lpstr>
      <vt:lpstr>Сортировка Шелла: алгоритм</vt:lpstr>
      <vt:lpstr>Сортировка Шелла: свойства</vt:lpstr>
      <vt:lpstr>Бинарный поиск</vt:lpstr>
      <vt:lpstr>Бинарный поиск: возможные варианты</vt:lpstr>
      <vt:lpstr>Бинарный поиск ( [A,B], 3 части, поиск любого )</vt:lpstr>
      <vt:lpstr>Бинарный поиск  ( [A,B), 2 части, поиск последнего 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Sergei</dc:creator>
  <cp:lastModifiedBy>Sergei</cp:lastModifiedBy>
  <cp:revision>47</cp:revision>
  <dcterms:created xsi:type="dcterms:W3CDTF">2012-11-10T18:20:53Z</dcterms:created>
  <dcterms:modified xsi:type="dcterms:W3CDTF">2013-11-18T00:48:30Z</dcterms:modified>
</cp:coreProperties>
</file>